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4" r:id="rId19"/>
    <p:sldId id="272" r:id="rId20"/>
    <p:sldId id="273" r:id="rId21"/>
    <p:sldId id="27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AFC"/>
    <a:srgbClr val="6973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42" dt="2026-09-08T12:15:07.8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749039" cy="6858000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84032" y="1452099"/>
            <a:ext cx="3165619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1000" b="1">
                <a:solidFill>
                  <a:srgbClr val="ADD0FF"/>
                </a:solidFill>
              </a:defRPr>
            </a:pPr>
            <a:r>
              <a:rPr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VOICE COMMUNICATION IN PRACTICE</a:t>
            </a:r>
            <a:endParaRPr lang="en-US" sz="1400">
              <a:solidFill>
                <a:schemeClr val="tx2">
                  <a:lumMod val="60000"/>
                  <a:lumOff val="40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338" y="4394200"/>
            <a:ext cx="2313454" cy="156966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rPr dirty="0"/>
              <a:t>Real-World</a:t>
            </a:r>
            <a:br>
              <a:rPr dirty="0"/>
            </a:br>
            <a:r>
              <a:rPr dirty="0"/>
              <a:t>Use Cases of</a:t>
            </a:r>
            <a:br>
              <a:rPr dirty="0"/>
            </a:br>
            <a:r>
              <a:rPr dirty="0"/>
              <a:t>VoiceX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54378" y="1600200"/>
            <a:ext cx="6550855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2400" b="1">
                <a:solidFill>
                  <a:srgbClr val="182B49"/>
                </a:solidFill>
              </a:defRPr>
            </a:pPr>
            <a:r>
              <a:rPr lang="en-GB" dirty="0"/>
              <a:t>See how</a:t>
            </a:r>
            <a:r>
              <a:rPr dirty="0"/>
              <a:t> different </a:t>
            </a:r>
            <a:r>
              <a:rPr lang="en-GB" dirty="0"/>
              <a:t>live industries</a:t>
            </a:r>
            <a:r>
              <a:rPr dirty="0"/>
              <a:t> use IVR, routing, CRM, recordings, notes, click-to-call, messaging and integrations.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53128" y="3429000"/>
            <a:ext cx="5943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97382"/>
                </a:solidFill>
              </a:defRPr>
            </a:pPr>
            <a:r>
              <a:t>All company names are intentionally excluded. The focus is on real business use cases already observed.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B9D86C-B026-4F23-C0C5-F080026E4CB2}"/>
              </a:ext>
            </a:extLst>
          </p:cNvPr>
          <p:cNvSpPr txBox="1"/>
          <p:nvPr/>
        </p:nvSpPr>
        <p:spPr>
          <a:xfrm>
            <a:off x="1186963" y="1717756"/>
            <a:ext cx="340750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>
                <a:ea typeface="Calibri"/>
                <a:cs typeface="Calibri"/>
              </a:rPr>
              <a:t>Presented by</a:t>
            </a:r>
          </a:p>
          <a:p>
            <a:r>
              <a:rPr lang="en-GB" dirty="0" err="1">
                <a:ea typeface="Calibri"/>
                <a:cs typeface="Calibri"/>
              </a:rPr>
              <a:t>Voicex</a:t>
            </a:r>
            <a:endParaRPr lang="en-GB" dirty="0" err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ED0FF0-2594-E9DB-1E87-DA5BD8493F41}"/>
              </a:ext>
            </a:extLst>
          </p:cNvPr>
          <p:cNvSpPr txBox="1"/>
          <p:nvPr/>
        </p:nvSpPr>
        <p:spPr>
          <a:xfrm>
            <a:off x="4456397" y="3164416"/>
            <a:ext cx="626012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dirty="0">
                <a:solidFill>
                  <a:srgbClr val="697382"/>
                </a:solidFill>
                <a:ea typeface="Calibri"/>
                <a:cs typeface="Calibri"/>
              </a:rPr>
              <a:t>Based on real research on customer data.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38912"/>
            <a:ext cx="1060704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2B49"/>
                </a:solidFill>
              </a:defRPr>
            </a:pPr>
            <a:r>
              <a:t>The common customer journey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1033271"/>
            <a:ext cx="10332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30">
                <a:solidFill>
                  <a:srgbClr val="697382"/>
                </a:solidFill>
              </a:defRPr>
            </a:pPr>
            <a:r>
              <a:t>Most use cases are different combinations of the same communication capabilities.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419088"/>
            <a:ext cx="10698480" cy="10972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45952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97382"/>
                </a:solidFill>
              </a:defRPr>
            </a:pPr>
            <a: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1874519"/>
            <a:ext cx="457200" cy="4572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468880"/>
            <a:ext cx="1371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182B49"/>
                </a:solidFill>
              </a:defRPr>
            </a:pPr>
            <a:r>
              <a:t>Customer Entry</a:t>
            </a:r>
          </a:p>
        </p:txBody>
      </p:sp>
      <p:sp>
        <p:nvSpPr>
          <p:cNvPr id="9" name="Oval 8"/>
          <p:cNvSpPr/>
          <p:nvPr/>
        </p:nvSpPr>
        <p:spPr>
          <a:xfrm>
            <a:off x="2651760" y="1874519"/>
            <a:ext cx="457200" cy="4572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23160" y="2468880"/>
            <a:ext cx="1371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182B49"/>
                </a:solidFill>
              </a:defRPr>
            </a:pPr>
            <a:r>
              <a:t>IVR</a:t>
            </a:r>
          </a:p>
        </p:txBody>
      </p:sp>
      <p:sp>
        <p:nvSpPr>
          <p:cNvPr id="11" name="Oval 10"/>
          <p:cNvSpPr/>
          <p:nvPr/>
        </p:nvSpPr>
        <p:spPr>
          <a:xfrm>
            <a:off x="4480560" y="1874519"/>
            <a:ext cx="457200" cy="4572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51960" y="2468880"/>
            <a:ext cx="1371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182B49"/>
                </a:solidFill>
              </a:defRPr>
            </a:pPr>
            <a:r>
              <a:t>Routing</a:t>
            </a:r>
          </a:p>
        </p:txBody>
      </p:sp>
      <p:sp>
        <p:nvSpPr>
          <p:cNvPr id="13" name="Oval 12"/>
          <p:cNvSpPr/>
          <p:nvPr/>
        </p:nvSpPr>
        <p:spPr>
          <a:xfrm>
            <a:off x="6309360" y="1874519"/>
            <a:ext cx="457200" cy="4572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0760" y="2468880"/>
            <a:ext cx="1371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182B49"/>
                </a:solidFill>
              </a:defRPr>
            </a:pPr>
            <a:r>
              <a:t>Agent</a:t>
            </a:r>
          </a:p>
        </p:txBody>
      </p:sp>
      <p:sp>
        <p:nvSpPr>
          <p:cNvPr id="15" name="Oval 14"/>
          <p:cNvSpPr/>
          <p:nvPr/>
        </p:nvSpPr>
        <p:spPr>
          <a:xfrm>
            <a:off x="8138160" y="1874519"/>
            <a:ext cx="457200" cy="4572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09560" y="2468880"/>
            <a:ext cx="1371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182B49"/>
                </a:solidFill>
              </a:defRPr>
            </a:pPr>
            <a:r>
              <a:t>CRM</a:t>
            </a:r>
          </a:p>
        </p:txBody>
      </p:sp>
      <p:sp>
        <p:nvSpPr>
          <p:cNvPr id="17" name="Oval 16"/>
          <p:cNvSpPr/>
          <p:nvPr/>
        </p:nvSpPr>
        <p:spPr>
          <a:xfrm>
            <a:off x="9966960" y="1874519"/>
            <a:ext cx="457200" cy="4572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38360" y="2468880"/>
            <a:ext cx="1371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182B49"/>
                </a:solidFill>
              </a:defRPr>
            </a:pPr>
            <a:r>
              <a:t>Follow-Up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3657600"/>
            <a:ext cx="10058400" cy="1554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550">
                <a:solidFill>
                  <a:srgbClr val="303948"/>
                </a:solidFill>
              </a:defRPr>
            </a:pPr>
            <a:r>
              <a:t>• IVR identifies intent, language, location, audience or business-hours state.</a:t>
            </a:r>
          </a:p>
          <a:p>
            <a:pPr>
              <a:spcAft>
                <a:spcPts val="800"/>
              </a:spcAft>
              <a:defRPr sz="1550">
                <a:solidFill>
                  <a:srgbClr val="303948"/>
                </a:solidFill>
              </a:defRPr>
            </a:pPr>
            <a:r>
              <a:t>• Routing sends the interaction to the relevant team, group or agent.</a:t>
            </a:r>
          </a:p>
          <a:p>
            <a:pPr>
              <a:spcAft>
                <a:spcPts val="800"/>
              </a:spcAft>
              <a:defRPr sz="1550">
                <a:solidFill>
                  <a:srgbClr val="303948"/>
                </a:solidFill>
              </a:defRPr>
            </a:pPr>
            <a:r>
              <a:t>• CRM retains customer details, recordings and notes.</a:t>
            </a:r>
          </a:p>
          <a:p>
            <a:pPr>
              <a:spcAft>
                <a:spcPts val="800"/>
              </a:spcAft>
              <a:defRPr sz="1550">
                <a:solidFill>
                  <a:srgbClr val="303948"/>
                </a:solidFill>
              </a:defRPr>
            </a:pPr>
            <a:r>
              <a:t>• The journey can continue through tickets, click-to-call, messaging or API integration with an external CRM.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38912"/>
            <a:ext cx="1060704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2B49"/>
                </a:solidFill>
              </a:defRPr>
            </a:pPr>
            <a:r>
              <a:t>Education &amp; Admission Services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1033271"/>
            <a:ext cx="1557927" cy="27699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230">
                <a:solidFill>
                  <a:srgbClr val="697382"/>
                </a:solidFill>
              </a:defRPr>
            </a:pPr>
            <a:r>
              <a:rPr sz="1200" dirty="0"/>
              <a:t>Observed use case — 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419088"/>
            <a:ext cx="10698480" cy="10972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45952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97382"/>
                </a:solidFill>
              </a:defRPr>
            </a:pPr>
            <a: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2834640" cy="384048"/>
          </a:xfrm>
          <a:prstGeom prst="roundRect">
            <a:avLst/>
          </a:prstGeom>
          <a:solidFill>
            <a:srgbClr val="E8F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2F69C5"/>
                </a:solidFill>
              </a:defRPr>
            </a:pPr>
            <a:r>
              <a:t>EDUCATION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1710" y="2121408"/>
            <a:ext cx="1033897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182B49"/>
                </a:solidFill>
              </a:defRPr>
            </a:pPr>
            <a:r>
              <a:t>Admission lead management — converting an inbound student enquiry into a qualified lead and follow-up workflow.</a:t>
            </a:r>
          </a:p>
        </p:txBody>
      </p:sp>
      <p:sp>
        <p:nvSpPr>
          <p:cNvPr id="9" name="Oval 8"/>
          <p:cNvSpPr/>
          <p:nvPr/>
        </p:nvSpPr>
        <p:spPr>
          <a:xfrm>
            <a:off x="896112" y="2926080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2935224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2889504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Student calls with an admission enquiry and is routed to an admission agent.</a:t>
            </a:r>
          </a:p>
        </p:txBody>
      </p:sp>
      <p:sp>
        <p:nvSpPr>
          <p:cNvPr id="12" name="Oval 11"/>
          <p:cNvSpPr/>
          <p:nvPr/>
        </p:nvSpPr>
        <p:spPr>
          <a:xfrm>
            <a:off x="896112" y="3493008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3502152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6696" y="3218688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53312" y="3456432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Agent collects percentage, preferred college and other relevant details.</a:t>
            </a:r>
          </a:p>
        </p:txBody>
      </p:sp>
      <p:sp>
        <p:nvSpPr>
          <p:cNvPr id="16" name="Oval 15"/>
          <p:cNvSpPr/>
          <p:nvPr/>
        </p:nvSpPr>
        <p:spPr>
          <a:xfrm>
            <a:off x="896112" y="4059936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4069080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96696" y="3785616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53312" y="4023360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Customer information and call recording are retained in CRM.</a:t>
            </a:r>
          </a:p>
        </p:txBody>
      </p:sp>
      <p:sp>
        <p:nvSpPr>
          <p:cNvPr id="20" name="Oval 19"/>
          <p:cNvSpPr/>
          <p:nvPr/>
        </p:nvSpPr>
        <p:spPr>
          <a:xfrm>
            <a:off x="896112" y="4626864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96112" y="4636008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96696" y="4352544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353312" y="4590288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Agent adds specific requirements or observations as CRM notes.</a:t>
            </a:r>
          </a:p>
        </p:txBody>
      </p:sp>
      <p:sp>
        <p:nvSpPr>
          <p:cNvPr id="24" name="Oval 23"/>
          <p:cNvSpPr/>
          <p:nvPr/>
        </p:nvSpPr>
        <p:spPr>
          <a:xfrm>
            <a:off x="896112" y="5193792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96112" y="5202936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96696" y="4919472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353312" y="5157216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Lead can later be contacted again through click-to-call.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2960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IVR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38528" y="5669280"/>
            <a:ext cx="1092708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Routing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140964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CRM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256532" y="5669280"/>
            <a:ext cx="1248156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Recording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14416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Notes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29984" y="5669280"/>
            <a:ext cx="1559052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Click-to-Call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38912"/>
            <a:ext cx="1060704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2B49"/>
                </a:solidFill>
              </a:defRPr>
            </a:pPr>
            <a:r>
              <a:t>Education Support &amp; Student Services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1033271"/>
            <a:ext cx="1557927" cy="27699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230">
                <a:solidFill>
                  <a:srgbClr val="697382"/>
                </a:solidFill>
              </a:defRPr>
            </a:pPr>
            <a:r>
              <a:rPr sz="1200" dirty="0"/>
              <a:t>Observed use case — 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419088"/>
            <a:ext cx="10698480" cy="10972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45952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97382"/>
                </a:solidFill>
              </a:defRPr>
            </a:pPr>
            <a: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2834640" cy="384048"/>
          </a:xfrm>
          <a:prstGeom prst="roundRect">
            <a:avLst/>
          </a:prstGeom>
          <a:solidFill>
            <a:srgbClr val="E8F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2F69C5"/>
                </a:solidFill>
              </a:defRPr>
            </a:pPr>
            <a:r>
              <a:t>EDUCATION SUPPORT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121408"/>
            <a:ext cx="102412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82B49"/>
                </a:solidFill>
              </a:defRPr>
            </a:pPr>
            <a:r>
              <a:t>Existing-customer support — using CRM context to handle a complaint or missing communication.</a:t>
            </a:r>
          </a:p>
        </p:txBody>
      </p:sp>
      <p:sp>
        <p:nvSpPr>
          <p:cNvPr id="9" name="Oval 8"/>
          <p:cNvSpPr/>
          <p:nvPr/>
        </p:nvSpPr>
        <p:spPr>
          <a:xfrm>
            <a:off x="896112" y="2926080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2935224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2889504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Existing customer calls regarding a past admission or service issue.</a:t>
            </a:r>
          </a:p>
        </p:txBody>
      </p:sp>
      <p:sp>
        <p:nvSpPr>
          <p:cNvPr id="12" name="Oval 11"/>
          <p:cNvSpPr/>
          <p:nvPr/>
        </p:nvSpPr>
        <p:spPr>
          <a:xfrm>
            <a:off x="896112" y="3493008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3502152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6696" y="3218688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53312" y="3456432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CRM provides previous customer context and interaction history.</a:t>
            </a:r>
          </a:p>
        </p:txBody>
      </p:sp>
      <p:sp>
        <p:nvSpPr>
          <p:cNvPr id="16" name="Oval 15"/>
          <p:cNvSpPr/>
          <p:nvPr/>
        </p:nvSpPr>
        <p:spPr>
          <a:xfrm>
            <a:off x="896112" y="4059936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4069080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96696" y="3785616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53312" y="4023360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Sticky or priority routing can direct the caller to the agent who already knows the customer.</a:t>
            </a:r>
          </a:p>
        </p:txBody>
      </p:sp>
      <p:sp>
        <p:nvSpPr>
          <p:cNvPr id="20" name="Oval 19"/>
          <p:cNvSpPr/>
          <p:nvPr/>
        </p:nvSpPr>
        <p:spPr>
          <a:xfrm>
            <a:off x="896112" y="4626864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96112" y="4636008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96696" y="4352544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353312" y="4590288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Agent records the new issue and continues the case from the existing record.</a:t>
            </a:r>
          </a:p>
        </p:txBody>
      </p:sp>
      <p:sp>
        <p:nvSpPr>
          <p:cNvPr id="24" name="Oval 23"/>
          <p:cNvSpPr/>
          <p:nvPr/>
        </p:nvSpPr>
        <p:spPr>
          <a:xfrm>
            <a:off x="896112" y="5193792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96112" y="5202936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96696" y="4919472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353312" y="5157216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The next step can include callback or direct messaging.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2960" y="5669280"/>
            <a:ext cx="1403604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CRM History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336292" y="5669280"/>
            <a:ext cx="1481328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Sticky Agent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927348" y="5669280"/>
            <a:ext cx="1092708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Support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129783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Notes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245352" y="5669280"/>
            <a:ext cx="1170432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Callback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38912"/>
            <a:ext cx="1060704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2B49"/>
                </a:solidFill>
              </a:defRPr>
            </a:pPr>
            <a:r>
              <a:t>Study Abroad, Visa &amp; Education Consultants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1033271"/>
            <a:ext cx="1557927" cy="27699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230">
                <a:solidFill>
                  <a:srgbClr val="697382"/>
                </a:solidFill>
              </a:defRPr>
            </a:pPr>
            <a:r>
              <a:rPr sz="1200" dirty="0"/>
              <a:t>Observed use case — 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419088"/>
            <a:ext cx="10698480" cy="10972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45952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97382"/>
                </a:solidFill>
              </a:defRPr>
            </a:pPr>
            <a: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2834640" cy="384048"/>
          </a:xfrm>
          <a:prstGeom prst="roundRect">
            <a:avLst/>
          </a:prstGeom>
          <a:solidFill>
            <a:srgbClr val="E8F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2F69C5"/>
                </a:solidFill>
              </a:defRPr>
            </a:pPr>
            <a:r>
              <a:t>OVERSEAS EDUCATION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121408"/>
            <a:ext cx="102412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82B49"/>
                </a:solidFill>
              </a:defRPr>
            </a:pPr>
            <a:r>
              <a:t>Counselling and study-abroad enquiries — with the option to push VoiceX data into the business's own CRM.</a:t>
            </a:r>
          </a:p>
        </p:txBody>
      </p:sp>
      <p:sp>
        <p:nvSpPr>
          <p:cNvPr id="9" name="Oval 8"/>
          <p:cNvSpPr/>
          <p:nvPr/>
        </p:nvSpPr>
        <p:spPr>
          <a:xfrm>
            <a:off x="896112" y="2926080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2935224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2889504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Customer calls about overseas colleges, graduation, education programmes or visa-related services.</a:t>
            </a:r>
          </a:p>
        </p:txBody>
      </p:sp>
      <p:sp>
        <p:nvSpPr>
          <p:cNvPr id="12" name="Oval 11"/>
          <p:cNvSpPr/>
          <p:nvPr/>
        </p:nvSpPr>
        <p:spPr>
          <a:xfrm>
            <a:off x="896112" y="3493008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3502152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6696" y="3218688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53312" y="3456432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Agent collects relevant customer information and handles the counselling conversation.</a:t>
            </a:r>
          </a:p>
        </p:txBody>
      </p:sp>
      <p:sp>
        <p:nvSpPr>
          <p:cNvPr id="16" name="Oval 15"/>
          <p:cNvSpPr/>
          <p:nvPr/>
        </p:nvSpPr>
        <p:spPr>
          <a:xfrm>
            <a:off x="896112" y="4059936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4069080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96696" y="3785616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53312" y="4023360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CRM supports continued follow-up and calling.</a:t>
            </a:r>
          </a:p>
        </p:txBody>
      </p:sp>
      <p:sp>
        <p:nvSpPr>
          <p:cNvPr id="20" name="Oval 19"/>
          <p:cNvSpPr/>
          <p:nvPr/>
        </p:nvSpPr>
        <p:spPr>
          <a:xfrm>
            <a:off x="896112" y="4626864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96112" y="4636008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96696" y="4352544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353312" y="4590288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Relevant data can be pushed from VoiceX into the business's own CRM through API.</a:t>
            </a:r>
          </a:p>
        </p:txBody>
      </p:sp>
      <p:sp>
        <p:nvSpPr>
          <p:cNvPr id="24" name="Oval 23"/>
          <p:cNvSpPr/>
          <p:nvPr/>
        </p:nvSpPr>
        <p:spPr>
          <a:xfrm>
            <a:off x="896112" y="5193792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96112" y="5202936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96696" y="4919472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353312" y="5157216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VoiceX fits into the customer's existing operational system instead of creating a separate data silo.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2960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IVR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38528" y="5669280"/>
            <a:ext cx="1403604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Counselling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451860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CRM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67428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API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82996" y="5669280"/>
            <a:ext cx="1481328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External CRM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38912"/>
            <a:ext cx="1060704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2B49"/>
                </a:solidFill>
              </a:defRPr>
            </a:pPr>
            <a:r>
              <a:t>Real Estate Developers &amp; Property Sellers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1033271"/>
            <a:ext cx="1557927" cy="27699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230">
                <a:solidFill>
                  <a:srgbClr val="697382"/>
                </a:solidFill>
              </a:defRPr>
            </a:pPr>
            <a:r>
              <a:rPr sz="1200" dirty="0"/>
              <a:t>Observed use case — 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419088"/>
            <a:ext cx="10698480" cy="10972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45952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97382"/>
                </a:solidFill>
              </a:defRPr>
            </a:pPr>
            <a: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2834640" cy="384048"/>
          </a:xfrm>
          <a:prstGeom prst="roundRect">
            <a:avLst/>
          </a:prstGeom>
          <a:solidFill>
            <a:srgbClr val="E8F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2F69C5"/>
                </a:solidFill>
              </a:defRPr>
            </a:pPr>
            <a:r>
              <a:t>REAL ESTATE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121408"/>
            <a:ext cx="102412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82B49"/>
                </a:solidFill>
              </a:defRPr>
            </a:pPr>
            <a:r>
              <a:t>Property-platform lead calling — turning external buyer interest into a managed sales workflow.</a:t>
            </a:r>
          </a:p>
        </p:txBody>
      </p:sp>
      <p:sp>
        <p:nvSpPr>
          <p:cNvPr id="9" name="Oval 8"/>
          <p:cNvSpPr/>
          <p:nvPr/>
        </p:nvSpPr>
        <p:spPr>
          <a:xfrm>
            <a:off x="896112" y="2926080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2935224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2889504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Potential buyers show interest through property listing or management platforms.</a:t>
            </a:r>
          </a:p>
        </p:txBody>
      </p:sp>
      <p:sp>
        <p:nvSpPr>
          <p:cNvPr id="12" name="Oval 11"/>
          <p:cNvSpPr/>
          <p:nvPr/>
        </p:nvSpPr>
        <p:spPr>
          <a:xfrm>
            <a:off x="896112" y="3493008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3502152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6696" y="3218688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53312" y="3456432"/>
            <a:ext cx="4474045" cy="307777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rPr dirty="0"/>
              <a:t>Sales teams call the leads through the </a:t>
            </a:r>
            <a:r>
              <a:rPr dirty="0" err="1"/>
              <a:t>VoiceX</a:t>
            </a:r>
            <a:r>
              <a:rPr lang="en-GB" dirty="0"/>
              <a:t> calling</a:t>
            </a:r>
            <a:r>
              <a:rPr dirty="0"/>
              <a:t> setup.</a:t>
            </a:r>
          </a:p>
        </p:txBody>
      </p:sp>
      <p:sp>
        <p:nvSpPr>
          <p:cNvPr id="16" name="Oval 15"/>
          <p:cNvSpPr/>
          <p:nvPr/>
        </p:nvSpPr>
        <p:spPr>
          <a:xfrm>
            <a:off x="896112" y="4059936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4069080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96696" y="3785616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53312" y="4023360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Customer details, call history and recordings are stored in CRM.</a:t>
            </a:r>
          </a:p>
        </p:txBody>
      </p:sp>
      <p:sp>
        <p:nvSpPr>
          <p:cNvPr id="20" name="Oval 19"/>
          <p:cNvSpPr/>
          <p:nvPr/>
        </p:nvSpPr>
        <p:spPr>
          <a:xfrm>
            <a:off x="896112" y="4626864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96112" y="4636008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96696" y="4352544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353312" y="4590288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Agents record customer interest and requirements as notes.</a:t>
            </a:r>
          </a:p>
        </p:txBody>
      </p:sp>
      <p:sp>
        <p:nvSpPr>
          <p:cNvPr id="24" name="Oval 23"/>
          <p:cNvSpPr/>
          <p:nvPr/>
        </p:nvSpPr>
        <p:spPr>
          <a:xfrm>
            <a:off x="896112" y="5193792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96112" y="5202936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96696" y="4919472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353312" y="5157216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Sales teams revisit the record and click-to-call for the next sales push.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2960" y="5669280"/>
            <a:ext cx="1481328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Lead Calling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414016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CRM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29584" y="5669280"/>
            <a:ext cx="1248156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Recording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887468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Notes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003036" y="5669280"/>
            <a:ext cx="1248156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Follow-Up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38912"/>
            <a:ext cx="1060704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2B49"/>
                </a:solidFill>
              </a:defRPr>
            </a:pPr>
            <a:r>
              <a:t>Plots, Housing, Rentals &amp; Office Space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1033271"/>
            <a:ext cx="1557927" cy="27699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230">
                <a:solidFill>
                  <a:srgbClr val="697382"/>
                </a:solidFill>
              </a:defRPr>
            </a:pPr>
            <a:r>
              <a:rPr sz="1200" dirty="0"/>
              <a:t>Observed use case — 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419088"/>
            <a:ext cx="10698480" cy="10972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45952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97382"/>
                </a:solidFill>
              </a:defRPr>
            </a:pPr>
            <a: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2834640" cy="384048"/>
          </a:xfrm>
          <a:prstGeom prst="roundRect">
            <a:avLst/>
          </a:prstGeom>
          <a:solidFill>
            <a:srgbClr val="E8F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2F69C5"/>
                </a:solidFill>
              </a:defRPr>
            </a:pPr>
            <a:r>
              <a:t>REAL ESTATE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121408"/>
            <a:ext cx="102412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82B49"/>
                </a:solidFill>
              </a:defRPr>
            </a:pPr>
            <a:r>
              <a:t>Locality-based routing — connecting each enquiry to the agent responsible for the relevant area or project.</a:t>
            </a:r>
          </a:p>
        </p:txBody>
      </p:sp>
      <p:sp>
        <p:nvSpPr>
          <p:cNvPr id="9" name="Oval 8"/>
          <p:cNvSpPr/>
          <p:nvPr/>
        </p:nvSpPr>
        <p:spPr>
          <a:xfrm>
            <a:off x="896112" y="2926080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2935224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2889504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Caller enquires about a plot, housing location, rental property or office space.</a:t>
            </a:r>
          </a:p>
        </p:txBody>
      </p:sp>
      <p:sp>
        <p:nvSpPr>
          <p:cNvPr id="12" name="Oval 11"/>
          <p:cNvSpPr/>
          <p:nvPr/>
        </p:nvSpPr>
        <p:spPr>
          <a:xfrm>
            <a:off x="896112" y="3493008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3502152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6696" y="3218688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53312" y="3456432"/>
            <a:ext cx="7357912" cy="307777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rPr dirty="0"/>
              <a:t>IVR/routing rules</a:t>
            </a:r>
            <a:r>
              <a:rPr lang="en-GB" dirty="0"/>
              <a:t> sticky agent priority agent</a:t>
            </a:r>
            <a:r>
              <a:rPr dirty="0"/>
              <a:t> direct the call to the relevant locality or project agent.</a:t>
            </a:r>
          </a:p>
        </p:txBody>
      </p:sp>
      <p:sp>
        <p:nvSpPr>
          <p:cNvPr id="16" name="Oval 15"/>
          <p:cNvSpPr/>
          <p:nvPr/>
        </p:nvSpPr>
        <p:spPr>
          <a:xfrm>
            <a:off x="896112" y="4059936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4069080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96696" y="3785616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53312" y="4023360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Agent provides property details and pricing based on the assigned market.</a:t>
            </a:r>
          </a:p>
        </p:txBody>
      </p:sp>
      <p:sp>
        <p:nvSpPr>
          <p:cNvPr id="20" name="Oval 19"/>
          <p:cNvSpPr/>
          <p:nvPr/>
        </p:nvSpPr>
        <p:spPr>
          <a:xfrm>
            <a:off x="896112" y="4626864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96112" y="4636008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96696" y="4352544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353312" y="4590288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Customer details and call history remain available in CRM.</a:t>
            </a:r>
          </a:p>
        </p:txBody>
      </p:sp>
      <p:sp>
        <p:nvSpPr>
          <p:cNvPr id="24" name="Oval 23"/>
          <p:cNvSpPr/>
          <p:nvPr/>
        </p:nvSpPr>
        <p:spPr>
          <a:xfrm>
            <a:off x="896112" y="5193792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96112" y="5202936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96696" y="4919472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353312" y="5157216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The lead can be revisited for future callback and sales follow-up.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2960" y="5669280"/>
            <a:ext cx="1792224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Location Routing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724912" y="5669280"/>
            <a:ext cx="1481328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Agent Groups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315968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CRM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431536" y="5669280"/>
            <a:ext cx="1092708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Pricing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633972" y="5669280"/>
            <a:ext cx="1170432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Callback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38912"/>
            <a:ext cx="1060704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2B49"/>
                </a:solidFill>
              </a:defRPr>
            </a:pPr>
            <a:r>
              <a:t>Automotive, Accessories &amp; Retail Products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1033271"/>
            <a:ext cx="1557927" cy="27699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230">
                <a:solidFill>
                  <a:srgbClr val="697382"/>
                </a:solidFill>
              </a:defRPr>
            </a:pPr>
            <a:r>
              <a:rPr sz="1200" dirty="0"/>
              <a:t>Observed use case — 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419088"/>
            <a:ext cx="10698480" cy="10972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45952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97382"/>
                </a:solidFill>
              </a:defRPr>
            </a:pPr>
            <a: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2834640" cy="384048"/>
          </a:xfrm>
          <a:prstGeom prst="roundRect">
            <a:avLst/>
          </a:prstGeom>
          <a:solidFill>
            <a:srgbClr val="E8F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2F69C5"/>
                </a:solidFill>
              </a:defRPr>
            </a:pPr>
            <a:r>
              <a:t>AUTOMOTIVE &amp; RETAIL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121408"/>
            <a:ext cx="102412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82B49"/>
                </a:solidFill>
              </a:defRPr>
            </a:pPr>
            <a:r>
              <a:t>Product and accessory enquiries — routing customers by product question and following up on availability.</a:t>
            </a:r>
          </a:p>
        </p:txBody>
      </p:sp>
      <p:sp>
        <p:nvSpPr>
          <p:cNvPr id="9" name="Oval 8"/>
          <p:cNvSpPr/>
          <p:nvPr/>
        </p:nvSpPr>
        <p:spPr>
          <a:xfrm>
            <a:off x="896112" y="2926080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2935224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2889504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Customers call about products, accessories, store location, availability and purchase information.</a:t>
            </a:r>
          </a:p>
        </p:txBody>
      </p:sp>
      <p:sp>
        <p:nvSpPr>
          <p:cNvPr id="12" name="Oval 11"/>
          <p:cNvSpPr/>
          <p:nvPr/>
        </p:nvSpPr>
        <p:spPr>
          <a:xfrm>
            <a:off x="896112" y="3493008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3502152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6696" y="3218688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53312" y="3456432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Different enquiry types can be routed to different agent groups through IVR.</a:t>
            </a:r>
          </a:p>
        </p:txBody>
      </p:sp>
      <p:sp>
        <p:nvSpPr>
          <p:cNvPr id="16" name="Oval 15"/>
          <p:cNvSpPr/>
          <p:nvPr/>
        </p:nvSpPr>
        <p:spPr>
          <a:xfrm>
            <a:off x="896112" y="4059936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4069080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96696" y="3785616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53312" y="4023360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Agent records the interaction and adds customer requirements as CRM notes.</a:t>
            </a:r>
          </a:p>
        </p:txBody>
      </p:sp>
      <p:sp>
        <p:nvSpPr>
          <p:cNvPr id="20" name="Oval 19"/>
          <p:cNvSpPr/>
          <p:nvPr/>
        </p:nvSpPr>
        <p:spPr>
          <a:xfrm>
            <a:off x="896112" y="4626864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96112" y="4636008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96696" y="4352544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353312" y="4590288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If availability needs confirmation, the customer can be called back later from CRM.</a:t>
            </a:r>
          </a:p>
        </p:txBody>
      </p:sp>
      <p:sp>
        <p:nvSpPr>
          <p:cNvPr id="24" name="Oval 23"/>
          <p:cNvSpPr/>
          <p:nvPr/>
        </p:nvSpPr>
        <p:spPr>
          <a:xfrm>
            <a:off x="896112" y="5193792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96112" y="5202936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96696" y="4919472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353312" y="5157216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Escalation can route difficult cases to an executive or relevant store team.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2960" y="5669280"/>
            <a:ext cx="132588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IVR Groups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258568" y="5669280"/>
            <a:ext cx="171450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Product Routing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082796" y="5669280"/>
            <a:ext cx="1248156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CRM Notes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440679" y="5669280"/>
            <a:ext cx="1170432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Callback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720840" y="5669280"/>
            <a:ext cx="132588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Escalation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38912"/>
            <a:ext cx="1060704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2B49"/>
                </a:solidFill>
              </a:defRPr>
            </a:pPr>
            <a:r>
              <a:t>Legal &amp; Consumer Helplines / Insurance Disputes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1033271"/>
            <a:ext cx="1557927" cy="27699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230">
                <a:solidFill>
                  <a:srgbClr val="697382"/>
                </a:solidFill>
              </a:defRPr>
            </a:pPr>
            <a:r>
              <a:rPr sz="1200" dirty="0"/>
              <a:t>Observed use case — 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419088"/>
            <a:ext cx="10698480" cy="10972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45952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97382"/>
                </a:solidFill>
              </a:defRPr>
            </a:pPr>
            <a: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2834640" cy="384048"/>
          </a:xfrm>
          <a:prstGeom prst="roundRect">
            <a:avLst/>
          </a:prstGeom>
          <a:solidFill>
            <a:srgbClr val="E8F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2F69C5"/>
                </a:solidFill>
              </a:defRPr>
            </a:pPr>
            <a:r>
              <a:t>CONSUMER DISPUTE RESOLUTION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121408"/>
            <a:ext cx="102412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82B49"/>
                </a:solidFill>
              </a:defRPr>
            </a:pPr>
            <a:r>
              <a:t>Consumer and insurance disputes — capturing complaints, tracking cases and supporting escalation.</a:t>
            </a:r>
          </a:p>
        </p:txBody>
      </p:sp>
      <p:sp>
        <p:nvSpPr>
          <p:cNvPr id="9" name="Oval 8"/>
          <p:cNvSpPr/>
          <p:nvPr/>
        </p:nvSpPr>
        <p:spPr>
          <a:xfrm>
            <a:off x="896112" y="2926080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2935224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2889504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A consumer calls regarding a dispute with a company, insurer or service provider.</a:t>
            </a:r>
          </a:p>
        </p:txBody>
      </p:sp>
      <p:sp>
        <p:nvSpPr>
          <p:cNvPr id="12" name="Oval 11"/>
          <p:cNvSpPr/>
          <p:nvPr/>
        </p:nvSpPr>
        <p:spPr>
          <a:xfrm>
            <a:off x="896112" y="3493008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3502152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6696" y="3218688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53312" y="3456432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IVR routes the caller to a complaint-handling agent.</a:t>
            </a:r>
          </a:p>
        </p:txBody>
      </p:sp>
      <p:sp>
        <p:nvSpPr>
          <p:cNvPr id="16" name="Oval 15"/>
          <p:cNvSpPr/>
          <p:nvPr/>
        </p:nvSpPr>
        <p:spPr>
          <a:xfrm>
            <a:off x="896112" y="4059936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4069080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96696" y="3785616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53312" y="4023360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Agent captures the issue and supporting details, then creates or updates a ticket.</a:t>
            </a:r>
          </a:p>
        </p:txBody>
      </p:sp>
      <p:sp>
        <p:nvSpPr>
          <p:cNvPr id="20" name="Oval 19"/>
          <p:cNvSpPr/>
          <p:nvPr/>
        </p:nvSpPr>
        <p:spPr>
          <a:xfrm>
            <a:off x="896112" y="4626864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96112" y="4636008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96696" y="4352544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353312" y="4590288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CRM notes, recordings and case history help the team continue the case without losing context.</a:t>
            </a:r>
          </a:p>
        </p:txBody>
      </p:sp>
      <p:sp>
        <p:nvSpPr>
          <p:cNvPr id="24" name="Oval 23"/>
          <p:cNvSpPr/>
          <p:nvPr/>
        </p:nvSpPr>
        <p:spPr>
          <a:xfrm>
            <a:off x="896112" y="5193792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96112" y="5202936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96696" y="4919472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353312" y="5157216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The case can be followed up and escalated internally as required.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2960" y="5669280"/>
            <a:ext cx="1869948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Complaint Routing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802636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CRM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918204" y="5669280"/>
            <a:ext cx="1248156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Ticketing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276088" y="5669280"/>
            <a:ext cx="1481328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Case History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867144" y="5669280"/>
            <a:ext cx="132588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Escalation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38912"/>
            <a:ext cx="1060704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2B49"/>
                </a:solidFill>
              </a:defRPr>
            </a:pPr>
            <a:r>
              <a:t>Enterprise Customer Support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1033271"/>
            <a:ext cx="1557927" cy="27699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230">
                <a:solidFill>
                  <a:srgbClr val="697382"/>
                </a:solidFill>
              </a:defRPr>
            </a:pPr>
            <a:r>
              <a:rPr sz="1200" dirty="0"/>
              <a:t>Observed use case — 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419088"/>
            <a:ext cx="10698480" cy="10972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45952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97382"/>
                </a:solidFill>
              </a:defRPr>
            </a:pPr>
            <a: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2834640" cy="384048"/>
          </a:xfrm>
          <a:prstGeom prst="roundRect">
            <a:avLst/>
          </a:prstGeom>
          <a:solidFill>
            <a:srgbClr val="E8F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2F69C5"/>
                </a:solidFill>
              </a:defRPr>
            </a:pPr>
            <a:r>
              <a:t>CUSTOMER SUPPORT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121408"/>
            <a:ext cx="102412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82B49"/>
                </a:solidFill>
              </a:defRPr>
            </a:pPr>
            <a:r>
              <a:t>Multi-level IVR — separating customers, vendors, messaging paths and escalation from one entry point.</a:t>
            </a:r>
          </a:p>
        </p:txBody>
      </p:sp>
      <p:sp>
        <p:nvSpPr>
          <p:cNvPr id="9" name="Oval 8"/>
          <p:cNvSpPr/>
          <p:nvPr/>
        </p:nvSpPr>
        <p:spPr>
          <a:xfrm>
            <a:off x="896112" y="2926080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2935224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2889504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Callers select different IVR paths depending on whether they are customers, vendors or need other support.</a:t>
            </a:r>
          </a:p>
        </p:txBody>
      </p:sp>
      <p:sp>
        <p:nvSpPr>
          <p:cNvPr id="12" name="Oval 11"/>
          <p:cNvSpPr/>
          <p:nvPr/>
        </p:nvSpPr>
        <p:spPr>
          <a:xfrm>
            <a:off x="896112" y="3493008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3502152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6696" y="3218688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53312" y="3456432"/>
            <a:ext cx="6881884" cy="307777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rPr dirty="0"/>
              <a:t>A dedicated</a:t>
            </a:r>
            <a:r>
              <a:rPr lang="en-GB" dirty="0"/>
              <a:t> IVR</a:t>
            </a:r>
            <a:r>
              <a:rPr dirty="0"/>
              <a:t> option can direct callers toward a</a:t>
            </a:r>
            <a:r>
              <a:rPr lang="en-GB" dirty="0"/>
              <a:t> call ,</a:t>
            </a:r>
            <a:r>
              <a:rPr dirty="0"/>
              <a:t> message or WhatsApp support path.</a:t>
            </a:r>
          </a:p>
        </p:txBody>
      </p:sp>
      <p:sp>
        <p:nvSpPr>
          <p:cNvPr id="16" name="Oval 15"/>
          <p:cNvSpPr/>
          <p:nvPr/>
        </p:nvSpPr>
        <p:spPr>
          <a:xfrm>
            <a:off x="896112" y="4059936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4069080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96696" y="3785616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53312" y="4023360"/>
            <a:ext cx="8978740" cy="307777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rPr lang="en-GB" dirty="0"/>
              <a:t>Customer selects the massaging option </a:t>
            </a:r>
            <a:r>
              <a:rPr lang="en-GB" dirty="0">
                <a:ea typeface="+mn-lt"/>
                <a:cs typeface="+mn-lt"/>
              </a:rPr>
              <a:t>System automatically sends an SMS with the WhatsApp support link to the caller.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896112" y="4626864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96112" y="4636008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96696" y="4352544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353312" y="4629364"/>
            <a:ext cx="10847833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rPr lang="en-GB" dirty="0"/>
              <a:t>Escalation</a:t>
            </a:r>
            <a:r>
              <a:rPr lang="en-US" dirty="0"/>
              <a:t> options can connect the caller to a customer representative agents document the issue, retain notes and create tickets where required.</a:t>
            </a:r>
            <a:endParaRPr lang="en-US" dirty="0">
              <a:solidFill>
                <a:srgbClr val="000000"/>
              </a:solidFill>
            </a:endParaRPr>
          </a:p>
          <a:p>
            <a:pPr>
              <a:defRPr sz="1400">
                <a:solidFill>
                  <a:srgbClr val="303948"/>
                </a:solidFill>
              </a:defRPr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96112" y="5193792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96112" y="5202936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96696" y="4919472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353312" y="5157216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Internal teams can continue the case through click-to-call or escalation workflows.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2960" y="5669280"/>
            <a:ext cx="171450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Multi-Level IVR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647188" y="5669280"/>
            <a:ext cx="1792224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Audience Routing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49140" y="5669280"/>
            <a:ext cx="1248156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Messaging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907023" y="5669280"/>
            <a:ext cx="1092708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Tickets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109459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CRM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38912"/>
            <a:ext cx="1060704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2B49"/>
                </a:solidFill>
              </a:defRPr>
            </a:pPr>
            <a:r>
              <a:t>Multilingual Businesses &amp; National Support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1033271"/>
            <a:ext cx="1522661" cy="27699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230">
                <a:solidFill>
                  <a:srgbClr val="697382"/>
                </a:solidFill>
              </a:defRPr>
            </a:pPr>
            <a:r>
              <a:rPr sz="1200" dirty="0"/>
              <a:t>Observed use case —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419088"/>
            <a:ext cx="10698480" cy="10972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45952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97382"/>
                </a:solidFill>
              </a:defRPr>
            </a:pPr>
            <a: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2834640" cy="384048"/>
          </a:xfrm>
          <a:prstGeom prst="roundRect">
            <a:avLst/>
          </a:prstGeom>
          <a:solidFill>
            <a:srgbClr val="E8F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2F69C5"/>
                </a:solidFill>
              </a:defRPr>
            </a:pPr>
            <a:r>
              <a:t>LANGUAGE ROUTING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121408"/>
            <a:ext cx="102412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82B49"/>
                </a:solidFill>
              </a:defRPr>
            </a:pPr>
            <a:r>
              <a:t>Language-based routing — letting callers select their preferred language before entering the correct queue.</a:t>
            </a:r>
          </a:p>
        </p:txBody>
      </p:sp>
      <p:sp>
        <p:nvSpPr>
          <p:cNvPr id="9" name="Oval 8"/>
          <p:cNvSpPr/>
          <p:nvPr/>
        </p:nvSpPr>
        <p:spPr>
          <a:xfrm>
            <a:off x="896112" y="2926080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2935224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2889504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Customer selects a preferred language through the IVR.</a:t>
            </a:r>
          </a:p>
        </p:txBody>
      </p:sp>
      <p:sp>
        <p:nvSpPr>
          <p:cNvPr id="12" name="Oval 11"/>
          <p:cNvSpPr/>
          <p:nvPr/>
        </p:nvSpPr>
        <p:spPr>
          <a:xfrm>
            <a:off x="896112" y="3493008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3502152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6696" y="3218688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53312" y="3456432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The call is routed to the corresponding language-specific group.</a:t>
            </a:r>
          </a:p>
        </p:txBody>
      </p:sp>
      <p:sp>
        <p:nvSpPr>
          <p:cNvPr id="16" name="Oval 15"/>
          <p:cNvSpPr/>
          <p:nvPr/>
        </p:nvSpPr>
        <p:spPr>
          <a:xfrm>
            <a:off x="896112" y="4059936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4069080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96696" y="3785616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53312" y="4023360"/>
            <a:ext cx="6643101" cy="307777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rPr dirty="0"/>
              <a:t>Caller can remain on hold </a:t>
            </a:r>
            <a:r>
              <a:rPr lang="en-GB" dirty="0"/>
              <a:t>while a hold music plays until</a:t>
            </a:r>
            <a:r>
              <a:rPr dirty="0"/>
              <a:t> an appropriate agent is available.</a:t>
            </a:r>
          </a:p>
        </p:txBody>
      </p:sp>
      <p:sp>
        <p:nvSpPr>
          <p:cNvPr id="20" name="Oval 19"/>
          <p:cNvSpPr/>
          <p:nvPr/>
        </p:nvSpPr>
        <p:spPr>
          <a:xfrm>
            <a:off x="896112" y="4626864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96112" y="4636008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96696" y="4352544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353312" y="4590288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Language routing can work alongside location or service-type routing.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" y="5669280"/>
            <a:ext cx="1481328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Language IVR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414016" y="5669280"/>
            <a:ext cx="1481328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Agent Groups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005072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Queue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120640" y="5669280"/>
            <a:ext cx="132588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Hold Music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38912"/>
            <a:ext cx="1060704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2B49"/>
                </a:solidFill>
              </a:defRPr>
            </a:pPr>
            <a:r>
              <a:t>Restaurants, Hospitality &amp; Events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1033271"/>
            <a:ext cx="1557927" cy="27699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230">
                <a:solidFill>
                  <a:srgbClr val="697382"/>
                </a:solidFill>
              </a:defRPr>
            </a:pPr>
            <a:r>
              <a:rPr sz="1200" dirty="0"/>
              <a:t>Observed use case — 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419088"/>
            <a:ext cx="10698480" cy="10972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45952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97382"/>
                </a:solidFill>
              </a:defRPr>
            </a:pPr>
            <a: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2834640" cy="384048"/>
          </a:xfrm>
          <a:prstGeom prst="roundRect">
            <a:avLst/>
          </a:prstGeom>
          <a:solidFill>
            <a:srgbClr val="E8F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2F69C5"/>
                </a:solidFill>
              </a:defRPr>
            </a:pPr>
            <a:r>
              <a:t>BOOKINGS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121408"/>
            <a:ext cx="102412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82B49"/>
                </a:solidFill>
              </a:defRPr>
            </a:pPr>
            <a:r>
              <a:t>Booking and reservation management — agents check availability and help customers select a suitable slot.</a:t>
            </a:r>
          </a:p>
        </p:txBody>
      </p:sp>
      <p:sp>
        <p:nvSpPr>
          <p:cNvPr id="9" name="Oval 8"/>
          <p:cNvSpPr/>
          <p:nvPr/>
        </p:nvSpPr>
        <p:spPr>
          <a:xfrm>
            <a:off x="896112" y="2926080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2935224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2889504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Customer calls to reserve a restaurant table or event slot.</a:t>
            </a:r>
          </a:p>
        </p:txBody>
      </p:sp>
      <p:sp>
        <p:nvSpPr>
          <p:cNvPr id="12" name="Oval 11"/>
          <p:cNvSpPr/>
          <p:nvPr/>
        </p:nvSpPr>
        <p:spPr>
          <a:xfrm>
            <a:off x="896112" y="3493008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3502152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6696" y="3218688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53312" y="3456432"/>
            <a:ext cx="6672596" cy="307777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rPr dirty="0"/>
              <a:t>Call reaches the relevant venue or event agent</a:t>
            </a:r>
            <a:r>
              <a:rPr lang="en-GB" dirty="0"/>
              <a:t> via location based IVR and agent grouping.</a:t>
            </a:r>
            <a:endParaRPr dirty="0"/>
          </a:p>
        </p:txBody>
      </p:sp>
      <p:sp>
        <p:nvSpPr>
          <p:cNvPr id="16" name="Oval 15"/>
          <p:cNvSpPr/>
          <p:nvPr/>
        </p:nvSpPr>
        <p:spPr>
          <a:xfrm>
            <a:off x="896112" y="4059936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4069080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96696" y="3785616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53312" y="4023360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Agent checks available times and helps the customer select a suitable slot.</a:t>
            </a:r>
          </a:p>
        </p:txBody>
      </p:sp>
      <p:sp>
        <p:nvSpPr>
          <p:cNvPr id="20" name="Oval 19"/>
          <p:cNvSpPr/>
          <p:nvPr/>
        </p:nvSpPr>
        <p:spPr>
          <a:xfrm>
            <a:off x="896112" y="4626864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96112" y="4636008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96696" y="4352544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353312" y="4590288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The same interaction can answer questions about directions, location, menu and prices.</a:t>
            </a:r>
          </a:p>
        </p:txBody>
      </p:sp>
      <p:sp>
        <p:nvSpPr>
          <p:cNvPr id="24" name="Oval 23"/>
          <p:cNvSpPr/>
          <p:nvPr/>
        </p:nvSpPr>
        <p:spPr>
          <a:xfrm>
            <a:off x="896112" y="5193792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96112" y="5202936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96696" y="4919472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353312" y="5157216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Different events can use separate agent setups.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2960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IVR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38528" y="5669280"/>
            <a:ext cx="1559052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Event Routing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607308" y="5669280"/>
            <a:ext cx="1481328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Availability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198364" y="5669280"/>
            <a:ext cx="1092708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Booking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400800" y="5669280"/>
            <a:ext cx="1092708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Support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38912"/>
            <a:ext cx="1060704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2B49"/>
                </a:solidFill>
              </a:defRPr>
            </a:pPr>
            <a:r>
              <a:t>Businesses with Fixed Working Hours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1033271"/>
            <a:ext cx="1557927" cy="27699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230">
                <a:solidFill>
                  <a:srgbClr val="697382"/>
                </a:solidFill>
              </a:defRPr>
            </a:pPr>
            <a:r>
              <a:rPr sz="1200" dirty="0"/>
              <a:t>Observed use case — 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419088"/>
            <a:ext cx="10698480" cy="10972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45952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97382"/>
                </a:solidFill>
              </a:defRPr>
            </a:pPr>
            <a:r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2834640" cy="384048"/>
          </a:xfrm>
          <a:prstGeom prst="roundRect">
            <a:avLst/>
          </a:prstGeom>
          <a:solidFill>
            <a:srgbClr val="E8F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2F69C5"/>
                </a:solidFill>
              </a:defRPr>
            </a:pPr>
            <a:r>
              <a:t>TIME-BASED IVR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121408"/>
            <a:ext cx="102412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82B49"/>
                </a:solidFill>
              </a:defRPr>
            </a:pPr>
            <a:r>
              <a:t>After-hours and holiday automation — informing callers when the business is unavailable.</a:t>
            </a:r>
          </a:p>
        </p:txBody>
      </p:sp>
      <p:sp>
        <p:nvSpPr>
          <p:cNvPr id="9" name="Oval 8"/>
          <p:cNvSpPr/>
          <p:nvPr/>
        </p:nvSpPr>
        <p:spPr>
          <a:xfrm>
            <a:off x="896112" y="2926080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2935224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2889504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Customer calls outside working hours, on a weekend or during a holiday.</a:t>
            </a:r>
          </a:p>
        </p:txBody>
      </p:sp>
      <p:sp>
        <p:nvSpPr>
          <p:cNvPr id="12" name="Oval 11"/>
          <p:cNvSpPr/>
          <p:nvPr/>
        </p:nvSpPr>
        <p:spPr>
          <a:xfrm>
            <a:off x="896112" y="3493008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3502152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6696" y="3218688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53312" y="3456432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IVR applies the relevant time-based rule.</a:t>
            </a:r>
          </a:p>
        </p:txBody>
      </p:sp>
      <p:sp>
        <p:nvSpPr>
          <p:cNvPr id="16" name="Oval 15"/>
          <p:cNvSpPr/>
          <p:nvPr/>
        </p:nvSpPr>
        <p:spPr>
          <a:xfrm>
            <a:off x="896112" y="4059936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4069080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96696" y="3785616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53312" y="4023360"/>
            <a:ext cx="10322762" cy="307777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rPr dirty="0"/>
              <a:t>Automated prompt communicates business hours or the next available working day</a:t>
            </a:r>
            <a:r>
              <a:rPr lang="en-GB" dirty="0"/>
              <a:t> while customer details gets saved in CRM for a callback.</a:t>
            </a:r>
            <a:endParaRPr dirty="0"/>
          </a:p>
        </p:txBody>
      </p:sp>
      <p:sp>
        <p:nvSpPr>
          <p:cNvPr id="20" name="Oval 19"/>
          <p:cNvSpPr/>
          <p:nvPr/>
        </p:nvSpPr>
        <p:spPr>
          <a:xfrm>
            <a:off x="896112" y="4626864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96112" y="4636008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96696" y="4352544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353312" y="4590288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Customer receives a response even when no live agent is available.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" y="5669280"/>
            <a:ext cx="1636776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Business Hours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569464" y="5669280"/>
            <a:ext cx="1559052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Holiday Rules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238244" y="5669280"/>
            <a:ext cx="1792224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Automated Prompt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38912"/>
            <a:ext cx="1060704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2B49"/>
                </a:solidFill>
              </a:defRPr>
            </a:pPr>
            <a:r>
              <a:t>Retail Chains, Outlets &amp; Billboard Campaigns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1033271"/>
            <a:ext cx="1557927" cy="27699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230">
                <a:solidFill>
                  <a:srgbClr val="697382"/>
                </a:solidFill>
              </a:defRPr>
            </a:pPr>
            <a:r>
              <a:rPr sz="1200" dirty="0"/>
              <a:t>Observed use case — 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419088"/>
            <a:ext cx="10698480" cy="10972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45952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97382"/>
                </a:solidFill>
              </a:defRPr>
            </a:pPr>
            <a:r>
              <a:t>14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2834640" cy="384048"/>
          </a:xfrm>
          <a:prstGeom prst="roundRect">
            <a:avLst/>
          </a:prstGeom>
          <a:solidFill>
            <a:srgbClr val="E8F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2F69C5"/>
                </a:solidFill>
              </a:defRPr>
            </a:pPr>
            <a:r>
              <a:t>LEAD CAPTURE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121408"/>
            <a:ext cx="102412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82B49"/>
                </a:solidFill>
              </a:defRPr>
            </a:pPr>
            <a:r>
              <a:t>Missed-call lead capture — capturing the caller even when no agent answers live.</a:t>
            </a:r>
          </a:p>
        </p:txBody>
      </p:sp>
      <p:sp>
        <p:nvSpPr>
          <p:cNvPr id="9" name="Oval 8"/>
          <p:cNvSpPr/>
          <p:nvPr/>
        </p:nvSpPr>
        <p:spPr>
          <a:xfrm>
            <a:off x="896112" y="2926080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2935224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2889504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Businesses publish dedicated numbers for billboards, campaigns or individual outlets.</a:t>
            </a:r>
          </a:p>
        </p:txBody>
      </p:sp>
      <p:sp>
        <p:nvSpPr>
          <p:cNvPr id="12" name="Oval 11"/>
          <p:cNvSpPr/>
          <p:nvPr/>
        </p:nvSpPr>
        <p:spPr>
          <a:xfrm>
            <a:off x="896112" y="3493008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3502152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6696" y="3218688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53312" y="3456432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When a customer calls, the caller's number can be captured automatically.</a:t>
            </a:r>
          </a:p>
        </p:txBody>
      </p:sp>
      <p:sp>
        <p:nvSpPr>
          <p:cNvPr id="16" name="Oval 15"/>
          <p:cNvSpPr/>
          <p:nvPr/>
        </p:nvSpPr>
        <p:spPr>
          <a:xfrm>
            <a:off x="896112" y="4059936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4069080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96696" y="3785616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53312" y="4023360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An automated prompt confirms that the enquiry or details were received.</a:t>
            </a:r>
          </a:p>
        </p:txBody>
      </p:sp>
      <p:sp>
        <p:nvSpPr>
          <p:cNvPr id="20" name="Oval 19"/>
          <p:cNvSpPr/>
          <p:nvPr/>
        </p:nvSpPr>
        <p:spPr>
          <a:xfrm>
            <a:off x="896112" y="4626864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96112" y="4636008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96696" y="4352544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353312" y="4590288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Captured contact can be retained for a later callback.</a:t>
            </a:r>
          </a:p>
        </p:txBody>
      </p:sp>
      <p:sp>
        <p:nvSpPr>
          <p:cNvPr id="24" name="Oval 23"/>
          <p:cNvSpPr/>
          <p:nvPr/>
        </p:nvSpPr>
        <p:spPr>
          <a:xfrm>
            <a:off x="896112" y="5193792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96112" y="5202936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96696" y="4919472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353312" y="5157216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Different numbers can preserve outlet or campaign context in a central workflow.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2960" y="5669280"/>
            <a:ext cx="1792224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Campaign Numbers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724912" y="5669280"/>
            <a:ext cx="1403604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Missed Call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238244" y="5669280"/>
            <a:ext cx="1481328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Lead Capture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29300" y="5669280"/>
            <a:ext cx="1481328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Confirmation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420356" y="5669280"/>
            <a:ext cx="1170432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Callback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38912"/>
            <a:ext cx="1060704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2B49"/>
                </a:solidFill>
              </a:defRPr>
            </a:pPr>
            <a:r>
              <a:t>Consumer Services &amp; Case Management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1033271"/>
            <a:ext cx="1557927" cy="27699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230">
                <a:solidFill>
                  <a:srgbClr val="697382"/>
                </a:solidFill>
              </a:defRPr>
            </a:pPr>
            <a:r>
              <a:rPr sz="1200" dirty="0"/>
              <a:t>Observed use case — 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419088"/>
            <a:ext cx="10698480" cy="10972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45952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97382"/>
                </a:solidFill>
              </a:defRPr>
            </a:pPr>
            <a:r>
              <a:t>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2834640" cy="384048"/>
          </a:xfrm>
          <a:prstGeom prst="roundRect">
            <a:avLst/>
          </a:prstGeom>
          <a:solidFill>
            <a:srgbClr val="E8F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2F69C5"/>
                </a:solidFill>
              </a:defRPr>
            </a:pPr>
            <a:r>
              <a:t>COMPLAINT MANAGEMENT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121408"/>
            <a:ext cx="102412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82B49"/>
                </a:solidFill>
              </a:defRPr>
            </a:pPr>
            <a:r>
              <a:t>Complaint handling and ticketing — turning a customer call into a trackable operational case.</a:t>
            </a:r>
          </a:p>
        </p:txBody>
      </p:sp>
      <p:sp>
        <p:nvSpPr>
          <p:cNvPr id="9" name="Oval 8"/>
          <p:cNvSpPr/>
          <p:nvPr/>
        </p:nvSpPr>
        <p:spPr>
          <a:xfrm>
            <a:off x="896112" y="2926080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2935224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2889504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Customer calls with a complaint or unresolved service issue.</a:t>
            </a:r>
          </a:p>
        </p:txBody>
      </p:sp>
      <p:sp>
        <p:nvSpPr>
          <p:cNvPr id="12" name="Oval 11"/>
          <p:cNvSpPr/>
          <p:nvPr/>
        </p:nvSpPr>
        <p:spPr>
          <a:xfrm>
            <a:off x="896112" y="3493008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3502152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6696" y="3218688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53312" y="3456432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IVR routes the interaction to a relevant complaint or support agent.</a:t>
            </a:r>
          </a:p>
        </p:txBody>
      </p:sp>
      <p:sp>
        <p:nvSpPr>
          <p:cNvPr id="16" name="Oval 15"/>
          <p:cNvSpPr/>
          <p:nvPr/>
        </p:nvSpPr>
        <p:spPr>
          <a:xfrm>
            <a:off x="896112" y="4059936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4069080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96696" y="3785616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53312" y="4023360"/>
            <a:ext cx="5619808" cy="307777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rPr dirty="0"/>
              <a:t>Agent captures the issue </a:t>
            </a:r>
            <a:r>
              <a:rPr lang="en-GB" dirty="0"/>
              <a:t>in CRM notes and</a:t>
            </a:r>
            <a:r>
              <a:rPr dirty="0"/>
              <a:t> creates a ticket where required.</a:t>
            </a:r>
          </a:p>
        </p:txBody>
      </p:sp>
      <p:sp>
        <p:nvSpPr>
          <p:cNvPr id="20" name="Oval 19"/>
          <p:cNvSpPr/>
          <p:nvPr/>
        </p:nvSpPr>
        <p:spPr>
          <a:xfrm>
            <a:off x="896112" y="4626864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96112" y="4636008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96696" y="4352544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353312" y="4590288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Customer details, notes and call history support future follow-up.</a:t>
            </a:r>
          </a:p>
        </p:txBody>
      </p:sp>
      <p:sp>
        <p:nvSpPr>
          <p:cNvPr id="24" name="Oval 23"/>
          <p:cNvSpPr/>
          <p:nvPr/>
        </p:nvSpPr>
        <p:spPr>
          <a:xfrm>
            <a:off x="896112" y="5193792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96112" y="5202936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96696" y="4919472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353312" y="5157216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The case can move through escalation until the responsible team takes the next action.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2960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IVR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38528" y="5669280"/>
            <a:ext cx="1559052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Support Agent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607308" y="5669280"/>
            <a:ext cx="1014983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Ticket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732020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CRM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847588" y="5669280"/>
            <a:ext cx="132588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Escalation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38912"/>
            <a:ext cx="1060704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2B49"/>
                </a:solidFill>
              </a:defRPr>
            </a:pPr>
            <a:r>
              <a:t>CRM-Centric Sales &amp; Support Teams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1033271"/>
            <a:ext cx="1557927" cy="27699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230">
                <a:solidFill>
                  <a:srgbClr val="697382"/>
                </a:solidFill>
              </a:defRPr>
            </a:pPr>
            <a:r>
              <a:rPr sz="1200" dirty="0"/>
              <a:t>Observed use case — 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419088"/>
            <a:ext cx="10698480" cy="10972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45952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97382"/>
                </a:solidFill>
              </a:defRPr>
            </a:pPr>
            <a:r>
              <a:t>16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2834640" cy="384048"/>
          </a:xfrm>
          <a:prstGeom prst="roundRect">
            <a:avLst/>
          </a:prstGeom>
          <a:solidFill>
            <a:srgbClr val="E8F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2F69C5"/>
                </a:solidFill>
              </a:defRPr>
            </a:pPr>
            <a:r>
              <a:t>CRM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121408"/>
            <a:ext cx="102412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82B49"/>
                </a:solidFill>
              </a:defRPr>
            </a:pPr>
            <a:r>
              <a:t>CRM as the operational memory — the call is only one part of the customer journey.</a:t>
            </a:r>
          </a:p>
        </p:txBody>
      </p:sp>
      <p:sp>
        <p:nvSpPr>
          <p:cNvPr id="9" name="Oval 8"/>
          <p:cNvSpPr/>
          <p:nvPr/>
        </p:nvSpPr>
        <p:spPr>
          <a:xfrm>
            <a:off x="896112" y="2926080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2935224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2889504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Customer records retain contact information, call history and recordings.</a:t>
            </a:r>
          </a:p>
        </p:txBody>
      </p:sp>
      <p:sp>
        <p:nvSpPr>
          <p:cNvPr id="12" name="Oval 11"/>
          <p:cNvSpPr/>
          <p:nvPr/>
        </p:nvSpPr>
        <p:spPr>
          <a:xfrm>
            <a:off x="896112" y="3493008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3502152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6696" y="3218688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53312" y="3456432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Agents add notes about interest, requirements, complaints or next actions.</a:t>
            </a:r>
          </a:p>
        </p:txBody>
      </p:sp>
      <p:sp>
        <p:nvSpPr>
          <p:cNvPr id="16" name="Oval 15"/>
          <p:cNvSpPr/>
          <p:nvPr/>
        </p:nvSpPr>
        <p:spPr>
          <a:xfrm>
            <a:off x="896112" y="4059936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4069080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96696" y="3785616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53312" y="4023360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Existing context can support better routing when the customer calls again.</a:t>
            </a:r>
          </a:p>
        </p:txBody>
      </p:sp>
      <p:sp>
        <p:nvSpPr>
          <p:cNvPr id="20" name="Oval 19"/>
          <p:cNvSpPr/>
          <p:nvPr/>
        </p:nvSpPr>
        <p:spPr>
          <a:xfrm>
            <a:off x="896112" y="4626864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96112" y="4636008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96696" y="4352544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353312" y="4590288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Click-to-call allows agents to continue the conversation directly from the customer record.</a:t>
            </a:r>
          </a:p>
        </p:txBody>
      </p:sp>
      <p:sp>
        <p:nvSpPr>
          <p:cNvPr id="24" name="Oval 23"/>
          <p:cNvSpPr/>
          <p:nvPr/>
        </p:nvSpPr>
        <p:spPr>
          <a:xfrm>
            <a:off x="896112" y="5193792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96112" y="5202936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96696" y="4919472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353312" y="5157216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Where required, data can also be sent into the business's own CRM through API.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2960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CRM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38528" y="5669280"/>
            <a:ext cx="132588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Recordings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374136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Notes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489704" y="5669280"/>
            <a:ext cx="1092708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Context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92140" y="5669280"/>
            <a:ext cx="1559052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Click-to-Call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360920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API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38912"/>
            <a:ext cx="1060704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2B49"/>
                </a:solidFill>
              </a:defRPr>
            </a:pPr>
            <a:r>
              <a:t>Government &amp; Public Services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1033271"/>
            <a:ext cx="1618841" cy="27699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230">
                <a:solidFill>
                  <a:srgbClr val="697382"/>
                </a:solidFill>
              </a:defRPr>
            </a:pPr>
            <a:r>
              <a:rPr sz="1200" dirty="0"/>
              <a:t>Observed use cases — </a:t>
            </a:r>
            <a:endParaRPr lang="en-US" sz="1200" dirty="0">
              <a:ea typeface="Calibri"/>
              <a:cs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240" y="6419088"/>
            <a:ext cx="10698480" cy="10972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45952" y="6473952"/>
            <a:ext cx="300082" cy="230832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900">
                <a:solidFill>
                  <a:srgbClr val="697382"/>
                </a:solidFill>
              </a:defRPr>
            </a:pPr>
            <a:r>
              <a:rPr lang="en-US" dirty="0"/>
              <a:t>17</a:t>
            </a: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2834640" cy="384048"/>
          </a:xfrm>
          <a:prstGeom prst="roundRect">
            <a:avLst/>
          </a:prstGeom>
          <a:solidFill>
            <a:srgbClr val="E8F1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2F69C5"/>
                </a:solidFill>
              </a:defRPr>
            </a:pPr>
            <a:r>
              <a:t>GOVERNMENT &amp; PUBLIC SERVICES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121408"/>
            <a:ext cx="102412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82B49"/>
                </a:solidFill>
              </a:defRPr>
            </a:pPr>
            <a:r>
              <a:t>Citizen registration, public scheme enquiries and farmer grievance handling through structured call workflows.</a:t>
            </a:r>
          </a:p>
        </p:txBody>
      </p:sp>
      <p:sp>
        <p:nvSpPr>
          <p:cNvPr id="9" name="Oval 8"/>
          <p:cNvSpPr/>
          <p:nvPr/>
        </p:nvSpPr>
        <p:spPr>
          <a:xfrm>
            <a:off x="896112" y="2926080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2935224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2889504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Public registration: a citizen calls a published number and the caller's details are captured through the missed-call workflow.</a:t>
            </a:r>
          </a:p>
        </p:txBody>
      </p:sp>
      <p:sp>
        <p:nvSpPr>
          <p:cNvPr id="12" name="Oval 11"/>
          <p:cNvSpPr/>
          <p:nvPr/>
        </p:nvSpPr>
        <p:spPr>
          <a:xfrm>
            <a:off x="896112" y="3493008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3502152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6696" y="3218688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53312" y="3456432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An automated prompt confirms that the citizen's details have been successfully received for the public service workflow.</a:t>
            </a:r>
          </a:p>
        </p:txBody>
      </p:sp>
      <p:sp>
        <p:nvSpPr>
          <p:cNvPr id="16" name="Oval 15"/>
          <p:cNvSpPr/>
          <p:nvPr/>
        </p:nvSpPr>
        <p:spPr>
          <a:xfrm>
            <a:off x="896112" y="4059936"/>
            <a:ext cx="228600" cy="228600"/>
          </a:xfrm>
          <a:prstGeom prst="ellipse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4069080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96696" y="3785616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53312" y="4023360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Housing or plot scheme enquiries can be routed through IVR based on the relevant location or project, then handled by the appropriate agent.</a:t>
            </a:r>
          </a:p>
        </p:txBody>
      </p:sp>
      <p:sp>
        <p:nvSpPr>
          <p:cNvPr id="20" name="Oval 19"/>
          <p:cNvSpPr/>
          <p:nvPr/>
        </p:nvSpPr>
        <p:spPr>
          <a:xfrm>
            <a:off x="896112" y="4626864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96112" y="4636008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96696" y="4352544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322832" y="4549648"/>
            <a:ext cx="106070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Farmer grievance helpline: farmers can report seed dealers not providing seeds or allegedly harassing them, with the complaint captured for follow-up.</a:t>
            </a:r>
          </a:p>
        </p:txBody>
      </p:sp>
      <p:sp>
        <p:nvSpPr>
          <p:cNvPr id="24" name="Oval 23"/>
          <p:cNvSpPr/>
          <p:nvPr/>
        </p:nvSpPr>
        <p:spPr>
          <a:xfrm>
            <a:off x="896112" y="5193792"/>
            <a:ext cx="228600" cy="228600"/>
          </a:xfrm>
          <a:prstGeom prst="ellipse">
            <a:avLst/>
          </a:prstGeom>
          <a:solidFill>
            <a:srgbClr val="23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96112" y="5202936"/>
            <a:ext cx="228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96696" y="4919472"/>
            <a:ext cx="27432" cy="292608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353312" y="5157216"/>
            <a:ext cx="9692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03948"/>
                </a:solidFill>
              </a:defRPr>
            </a:pPr>
            <a:r>
              <a:t>The complaint or enquiry can be routed to the relevant government/helpdesk team, recorded, and escalated for further action.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2960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CRM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38528" y="5669280"/>
            <a:ext cx="132588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IVR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374136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Routing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489704" y="5669280"/>
            <a:ext cx="1092708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Complaint Capture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92140" y="5669280"/>
            <a:ext cx="1559052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Follow-Up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360920" y="5669280"/>
            <a:ext cx="100584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697382"/>
                </a:solidFill>
              </a:defRPr>
            </a:pPr>
            <a:r>
              <a:t>Escalation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38912"/>
            <a:ext cx="1060704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2B49"/>
                </a:solidFill>
              </a:defRPr>
            </a:pPr>
            <a:r>
              <a:t>Messaging &amp; WhatsApp Opportunities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1033271"/>
            <a:ext cx="10332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30">
                <a:solidFill>
                  <a:srgbClr val="697382"/>
                </a:solidFill>
              </a:defRPr>
            </a:pPr>
            <a:r>
              <a:t>Extend the customer journey after the initial call.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419088"/>
            <a:ext cx="10698480" cy="10972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45952" y="6473952"/>
            <a:ext cx="300082" cy="230832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900">
                <a:solidFill>
                  <a:srgbClr val="697382"/>
                </a:solidFill>
              </a:defRPr>
            </a:pPr>
            <a:r>
              <a:rPr lang="en-US" dirty="0"/>
              <a:t>18</a:t>
            </a: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868680" y="1783080"/>
            <a:ext cx="333756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69848" y="1947672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F69C5"/>
                </a:solidFill>
              </a:defRPr>
            </a:pPr>
            <a:r>
              <a:t>Education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9848" y="2350008"/>
            <a:ext cx="3137486" cy="4401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1130">
                <a:solidFill>
                  <a:srgbClr val="697382"/>
                </a:solidFill>
              </a:defRPr>
            </a:pPr>
            <a:r>
              <a:rPr sz="1100" dirty="0"/>
              <a:t>Admission updates, document reminders and counsellor follow-up</a:t>
            </a:r>
            <a:r>
              <a:rPr lang="en-GB" sz="1100" dirty="0"/>
              <a:t> via WhatsApp Apis</a:t>
            </a:r>
            <a:endParaRPr dirty="0" err="1"/>
          </a:p>
        </p:txBody>
      </p:sp>
      <p:sp>
        <p:nvSpPr>
          <p:cNvPr id="10" name="Rounded Rectangle 9"/>
          <p:cNvSpPr/>
          <p:nvPr/>
        </p:nvSpPr>
        <p:spPr>
          <a:xfrm>
            <a:off x="4572000" y="1783080"/>
            <a:ext cx="333756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73168" y="1947672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39189"/>
                </a:solidFill>
              </a:defRPr>
            </a:pPr>
            <a:r>
              <a:t>Property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73168" y="2350008"/>
            <a:ext cx="2834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30">
                <a:solidFill>
                  <a:srgbClr val="697382"/>
                </a:solidFill>
              </a:defRPr>
            </a:pPr>
            <a:r>
              <a:t>Availability, pricing and site-visit communication.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19" y="1783080"/>
            <a:ext cx="333756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76488" y="1947672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F69C5"/>
                </a:solidFill>
              </a:defRPr>
            </a:pPr>
            <a:r>
              <a:t>Support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76488" y="2350008"/>
            <a:ext cx="2834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30">
                <a:solidFill>
                  <a:srgbClr val="697382"/>
                </a:solidFill>
              </a:defRPr>
            </a:pPr>
            <a:r>
              <a:t>Ticket updates and direct support handoff.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8680" y="3474720"/>
            <a:ext cx="333756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69848" y="3639312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39189"/>
                </a:solidFill>
              </a:defRPr>
            </a:pPr>
            <a:r>
              <a:t>Bookings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9848" y="4041648"/>
            <a:ext cx="2834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30">
                <a:solidFill>
                  <a:srgbClr val="697382"/>
                </a:solidFill>
              </a:defRPr>
            </a:pPr>
            <a:r>
              <a:t>Reservation confirmations and reminders.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0" y="3474720"/>
            <a:ext cx="333756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E2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773168" y="3639312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F69C5"/>
                </a:solidFill>
              </a:defRPr>
            </a:pPr>
            <a:r>
              <a:t>CRM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73168" y="4041648"/>
            <a:ext cx="2990947" cy="44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30">
                <a:solidFill>
                  <a:srgbClr val="697382"/>
                </a:solidFill>
              </a:defRPr>
            </a:pPr>
            <a:r>
              <a:t>Use customer context for more relevant follow-up messages.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F6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38912"/>
            <a:ext cx="1060704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2B49"/>
                </a:solidFill>
              </a:defRPr>
            </a:pPr>
            <a:r>
              <a:t>Voice AI: Remove Repetitive Work, Keep Humans for Complex Cases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1033271"/>
            <a:ext cx="10332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30">
                <a:solidFill>
                  <a:srgbClr val="697382"/>
                </a:solidFill>
              </a:defRPr>
            </a:pPr>
            <a:r>
              <a:t>Future opportunity derived from repetitive interactions already observed.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419088"/>
            <a:ext cx="10698480" cy="10972"/>
          </a:xfrm>
          <a:prstGeom prst="rect">
            <a:avLst/>
          </a:prstGeom>
          <a:solidFill>
            <a:srgbClr val="E2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45952" y="6473952"/>
            <a:ext cx="300082" cy="230832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900">
                <a:solidFill>
                  <a:srgbClr val="697382"/>
                </a:solidFill>
              </a:defRPr>
            </a:pPr>
            <a:r>
              <a:rPr lang="en-US"/>
              <a:t>19</a:t>
            </a:r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645920"/>
            <a:ext cx="4846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9C5"/>
                </a:solidFill>
              </a:defRPr>
            </a:pPr>
            <a:r>
              <a:t>Restaurant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86000"/>
            <a:ext cx="4846320" cy="2926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303948"/>
                </a:solidFill>
              </a:defRPr>
            </a:pPr>
            <a:r>
              <a:t>• Customer requests a table at a specific time.</a:t>
            </a:r>
          </a:p>
          <a:p>
            <a:pPr>
              <a:spcAft>
                <a:spcPts val="800"/>
              </a:spcAft>
              <a:defRPr sz="1400">
                <a:solidFill>
                  <a:srgbClr val="303948"/>
                </a:solidFill>
              </a:defRPr>
            </a:pPr>
            <a:r>
              <a:t>• AI checks availability.</a:t>
            </a:r>
          </a:p>
          <a:p>
            <a:pPr>
              <a:spcAft>
                <a:spcPts val="800"/>
              </a:spcAft>
              <a:defRPr sz="1400">
                <a:solidFill>
                  <a:srgbClr val="303948"/>
                </a:solidFill>
              </a:defRPr>
            </a:pPr>
            <a:r>
              <a:t>• If unavailable, AI offers two alternative slots.</a:t>
            </a:r>
          </a:p>
          <a:p>
            <a:pPr>
              <a:spcAft>
                <a:spcPts val="800"/>
              </a:spcAft>
              <a:defRPr sz="1400">
                <a:solidFill>
                  <a:srgbClr val="303948"/>
                </a:solidFill>
              </a:defRPr>
            </a:pPr>
            <a:r>
              <a:t>• Customer chooses an option.</a:t>
            </a:r>
          </a:p>
          <a:p>
            <a:pPr>
              <a:spcAft>
                <a:spcPts val="800"/>
              </a:spcAft>
              <a:defRPr sz="1400">
                <a:solidFill>
                  <a:srgbClr val="303948"/>
                </a:solidFill>
              </a:defRPr>
            </a:pPr>
            <a:r>
              <a:t>• AI confirms the booking and passes the result into the workflow.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645920"/>
            <a:ext cx="5445978" cy="384721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900" b="1">
                <a:solidFill>
                  <a:srgbClr val="239189"/>
                </a:solidFill>
              </a:defRPr>
            </a:pPr>
            <a:r>
              <a:rPr dirty="0"/>
              <a:t>Other observed markets</a:t>
            </a:r>
            <a:r>
              <a:rPr lang="en-GB" dirty="0"/>
              <a:t> who could benefit from AI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6400800" y="2286000"/>
            <a:ext cx="5063978" cy="1731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303948"/>
                </a:solidFill>
              </a:defRPr>
            </a:pPr>
            <a:r>
              <a:t>• Property: collect locality, requirement and budget before routing.</a:t>
            </a:r>
          </a:p>
          <a:p>
            <a:pPr>
              <a:spcAft>
                <a:spcPts val="900"/>
              </a:spcAft>
              <a:defRPr sz="1400">
                <a:solidFill>
                  <a:srgbClr val="303948"/>
                </a:solidFill>
              </a:defRPr>
            </a:pPr>
            <a:r>
              <a:t>• Education: collect qualification and study intent before counsellor handoff.</a:t>
            </a:r>
          </a:p>
          <a:p>
            <a:pPr>
              <a:spcAft>
                <a:spcPts val="900"/>
              </a:spcAft>
              <a:defRPr sz="1400">
                <a:solidFill>
                  <a:srgbClr val="303948"/>
                </a:solidFill>
              </a:defRPr>
            </a:pPr>
            <a:r>
              <a:t>• Support: collect complaint details before escalation.</a:t>
            </a:r>
          </a:p>
          <a:p>
            <a:pPr>
              <a:spcAft>
                <a:spcPts val="900"/>
              </a:spcAft>
              <a:defRPr sz="1400">
                <a:solidFill>
                  <a:srgbClr val="303948"/>
                </a:solidFill>
              </a:defRPr>
            </a:pPr>
            <a:r>
              <a:t>• Complex or high-value conversations still move to a human agent with collected context.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9808" y="1051560"/>
            <a:ext cx="64008" cy="4114800"/>
          </a:xfrm>
          <a:prstGeom prst="rect">
            <a:avLst/>
          </a:prstGeom>
          <a:solidFill>
            <a:srgbClr val="4771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97280" y="1325880"/>
            <a:ext cx="3478837" cy="246221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000" b="1">
                <a:solidFill>
                  <a:srgbClr val="4771AF"/>
                </a:solidFill>
              </a:defRPr>
            </a:pPr>
            <a:r>
              <a:rPr lang="en-US" dirty="0"/>
              <a:t>A Case Study on  Voice Communications In Practice by VOICEX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8992" y="2011680"/>
            <a:ext cx="7772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2C3A4E"/>
                </a:solidFill>
              </a:defRPr>
            </a:pPr>
            <a:r>
              <a:t>Thank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5248" y="2971800"/>
            <a:ext cx="9987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6B7480"/>
                </a:solidFill>
              </a:defRPr>
            </a:pPr>
            <a:r>
              <a:t>Real-world communication workflows across industries — from IVR and routing to CRM, messaging, automation and follow-up.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15568" y="4343400"/>
            <a:ext cx="1261872" cy="384048"/>
          </a:xfrm>
          <a:prstGeom prst="roundRect">
            <a:avLst/>
          </a:prstGeom>
          <a:solidFill>
            <a:srgbClr val="EBF1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4771AF"/>
                </a:solidFill>
              </a:defRPr>
            </a:pPr>
            <a:r>
              <a:t>IVR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78608" y="4343400"/>
            <a:ext cx="1261872" cy="384048"/>
          </a:xfrm>
          <a:prstGeom prst="roundRect">
            <a:avLst/>
          </a:prstGeom>
          <a:solidFill>
            <a:srgbClr val="EA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408E8B"/>
                </a:solidFill>
              </a:defRPr>
            </a:pPr>
            <a:r>
              <a:t>Routing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41648" y="4343400"/>
            <a:ext cx="1261872" cy="384048"/>
          </a:xfrm>
          <a:prstGeom prst="roundRect">
            <a:avLst/>
          </a:prstGeom>
          <a:solidFill>
            <a:srgbClr val="EBF1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4771AF"/>
                </a:solidFill>
              </a:defRPr>
            </a:pPr>
            <a:r>
              <a:t>CRM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504688" y="4343400"/>
            <a:ext cx="1261872" cy="384048"/>
          </a:xfrm>
          <a:prstGeom prst="roundRect">
            <a:avLst/>
          </a:prstGeom>
          <a:solidFill>
            <a:srgbClr val="EA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408E8B"/>
                </a:solidFill>
              </a:defRPr>
            </a:pPr>
            <a:r>
              <a:t>Automation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6400800"/>
            <a:ext cx="10863072" cy="9144"/>
          </a:xfrm>
          <a:prstGeom prst="rect">
            <a:avLst/>
          </a:prstGeom>
          <a:solidFill>
            <a:srgbClr val="DE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2014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B7480"/>
                </a:solidFill>
              </a:defRPr>
            </a:pPr>
            <a:r>
              <a:t>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055181-23CA-9B01-C4FB-58066D4CF222}"/>
              </a:ext>
            </a:extLst>
          </p:cNvPr>
          <p:cNvSpPr txBox="1"/>
          <p:nvPr/>
        </p:nvSpPr>
        <p:spPr>
          <a:xfrm>
            <a:off x="1119716" y="3702050"/>
            <a:ext cx="66243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Every Journey begins with a </a:t>
            </a:r>
            <a:r>
              <a:rPr lang="en-US" dirty="0">
                <a:solidFill>
                  <a:schemeClr val="tx2"/>
                </a:solidFill>
                <a:ea typeface="Calibri"/>
                <a:cs typeface="Calibri"/>
              </a:rPr>
              <a:t>phone call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  <a:cs typeface="Calibri"/>
              </a:rPr>
              <a:t>.</a:t>
            </a:r>
            <a:endParaRPr lang="en-US">
              <a:solidFill>
                <a:schemeClr val="tx2">
                  <a:lumMod val="60000"/>
                  <a:lumOff val="40000"/>
                </a:schemeClr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154</cp:revision>
  <dcterms:created xsi:type="dcterms:W3CDTF">2013-01-27T09:14:16Z</dcterms:created>
  <dcterms:modified xsi:type="dcterms:W3CDTF">2026-09-08T12:15:37Z</dcterms:modified>
  <cp:category/>
</cp:coreProperties>
</file>